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72" r:id="rId16"/>
    <p:sldId id="271" r:id="rId17"/>
    <p:sldId id="273" r:id="rId18"/>
    <p:sldId id="274" r:id="rId19"/>
    <p:sldId id="275" r:id="rId20"/>
    <p:sldId id="277" r:id="rId21"/>
    <p:sldId id="279" r:id="rId22"/>
    <p:sldId id="278" r:id="rId23"/>
    <p:sldId id="276" r:id="rId24"/>
    <p:sldId id="280" r:id="rId25"/>
    <p:sldId id="298" r:id="rId26"/>
    <p:sldId id="292" r:id="rId27"/>
    <p:sldId id="297" r:id="rId28"/>
    <p:sldId id="293" r:id="rId29"/>
    <p:sldId id="291" r:id="rId30"/>
    <p:sldId id="283" r:id="rId31"/>
    <p:sldId id="290" r:id="rId32"/>
    <p:sldId id="289" r:id="rId33"/>
    <p:sldId id="286" r:id="rId34"/>
    <p:sldId id="287" r:id="rId35"/>
    <p:sldId id="288" r:id="rId36"/>
    <p:sldId id="294" r:id="rId37"/>
    <p:sldId id="299" r:id="rId38"/>
    <p:sldId id="300" r:id="rId39"/>
    <p:sldId id="301" r:id="rId40"/>
    <p:sldId id="302" r:id="rId41"/>
    <p:sldId id="303" r:id="rId42"/>
    <p:sldId id="304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A4EC9-0058-4884-865F-C08886D29E1B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9B917CAE-0240-47DC-B0B2-FD6FF9C6C5C4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đoàn</a:t>
          </a:r>
          <a:endParaRPr lang="en-US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5D86FE-CE5E-403E-A155-0C04FBD2269B}" type="parTrans" cxnId="{7B982A88-D68B-41AE-8776-A0FFB0772E01}">
      <dgm:prSet/>
      <dgm:spPr/>
      <dgm:t>
        <a:bodyPr/>
        <a:lstStyle/>
        <a:p>
          <a:endParaRPr lang="en-US"/>
        </a:p>
      </dgm:t>
    </dgm:pt>
    <dgm:pt modelId="{CB2EA119-D5BC-48A6-9583-C54AF787ACE5}" type="sibTrans" cxnId="{7B982A88-D68B-41AE-8776-A0FFB0772E01}">
      <dgm:prSet/>
      <dgm:spPr/>
      <dgm:t>
        <a:bodyPr/>
        <a:lstStyle/>
        <a:p>
          <a:endParaRPr lang="en-US"/>
        </a:p>
      </dgm:t>
    </dgm:pt>
    <dgm:pt modelId="{F2848EF7-BDCC-460E-8042-D5F49B866E06}">
      <dgm:prSet phldrT="[Text]" custT="1"/>
      <dgm:spPr/>
      <dgm:t>
        <a:bodyPr/>
        <a:lstStyle/>
        <a:p>
          <a:r>
            <a:rPr lang="en-US" sz="3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đội</a:t>
          </a:r>
          <a:r>
            <a:rPr lang="en-US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Nam</a:t>
          </a:r>
        </a:p>
      </dgm:t>
    </dgm:pt>
    <dgm:pt modelId="{3485339D-BF5C-475B-8BDB-CA85A1B4F9B1}" type="parTrans" cxnId="{CBBD74B9-E9CA-4EB1-B91E-6133BBD8961B}">
      <dgm:prSet/>
      <dgm:spPr/>
      <dgm:t>
        <a:bodyPr/>
        <a:lstStyle/>
        <a:p>
          <a:endParaRPr lang="en-US"/>
        </a:p>
      </dgm:t>
    </dgm:pt>
    <dgm:pt modelId="{F0213D8A-16C8-4F92-BF94-E06FF6CF2543}" type="sibTrans" cxnId="{CBBD74B9-E9CA-4EB1-B91E-6133BBD8961B}">
      <dgm:prSet/>
      <dgm:spPr/>
      <dgm:t>
        <a:bodyPr/>
        <a:lstStyle/>
        <a:p>
          <a:endParaRPr lang="en-US"/>
        </a:p>
      </dgm:t>
    </dgm:pt>
    <dgm:pt modelId="{3C9CB522-552E-471F-A3A9-69A419513A70}">
      <dgm:prSet phldrT="[Text]" custT="1"/>
      <dgm:spPr/>
      <dgm:t>
        <a:bodyPr/>
        <a:lstStyle/>
        <a:p>
          <a:pPr algn="ctr"/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đội</a:t>
          </a: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Nam</a:t>
          </a:r>
        </a:p>
      </dgm:t>
    </dgm:pt>
    <dgm:pt modelId="{B02691CD-3770-4AA9-8B64-DD3A368604C8}" type="parTrans" cxnId="{B17058AD-E637-4D15-B591-7CD7290E793E}">
      <dgm:prSet/>
      <dgm:spPr/>
      <dgm:t>
        <a:bodyPr/>
        <a:lstStyle/>
        <a:p>
          <a:endParaRPr lang="en-US"/>
        </a:p>
      </dgm:t>
    </dgm:pt>
    <dgm:pt modelId="{D8D6E7FC-AF10-44E4-8409-7B11B579AED4}" type="sibTrans" cxnId="{B17058AD-E637-4D15-B591-7CD7290E793E}">
      <dgm:prSet/>
      <dgm:spPr/>
      <dgm:t>
        <a:bodyPr/>
        <a:lstStyle/>
        <a:p>
          <a:endParaRPr lang="en-US"/>
        </a:p>
      </dgm:t>
    </dgm:pt>
    <dgm:pt modelId="{1CDB696B-C302-403D-9130-0EBE56A08993}" type="pres">
      <dgm:prSet presAssocID="{8CEA4EC9-0058-4884-865F-C08886D29E1B}" presName="arrowDiagram" presStyleCnt="0">
        <dgm:presLayoutVars>
          <dgm:chMax val="5"/>
          <dgm:dir/>
          <dgm:resizeHandles val="exact"/>
        </dgm:presLayoutVars>
      </dgm:prSet>
      <dgm:spPr/>
    </dgm:pt>
    <dgm:pt modelId="{1ABC30F6-DCD7-4EDC-9558-3A64417B5E2A}" type="pres">
      <dgm:prSet presAssocID="{8CEA4EC9-0058-4884-865F-C08886D29E1B}" presName="arrow" presStyleLbl="bgShp" presStyleIdx="0" presStyleCnt="1" custAng="21446181" custScaleX="113644" custLinFactNeighborX="-8927" custLinFactNeighborY="-1684"/>
      <dgm:spPr/>
    </dgm:pt>
    <dgm:pt modelId="{49C6FB9C-80C9-4981-83FB-D6A9C1B3F3ED}" type="pres">
      <dgm:prSet presAssocID="{8CEA4EC9-0058-4884-865F-C08886D29E1B}" presName="arrowDiagram3" presStyleCnt="0"/>
      <dgm:spPr/>
    </dgm:pt>
    <dgm:pt modelId="{1F7B1BCD-B863-4317-AAAC-5DE261F1D448}" type="pres">
      <dgm:prSet presAssocID="{9B917CAE-0240-47DC-B0B2-FD6FF9C6C5C4}" presName="bullet3a" presStyleLbl="node1" presStyleIdx="0" presStyleCnt="3" custScaleX="793001" custScaleY="800902" custLinFactX="-76611" custLinFactNeighborX="-100000" custLinFactNeighborY="66490"/>
      <dgm:spPr/>
    </dgm:pt>
    <dgm:pt modelId="{A9D6FD87-6020-40C0-A750-BC469B0331D5}" type="pres">
      <dgm:prSet presAssocID="{9B917CAE-0240-47DC-B0B2-FD6FF9C6C5C4}" presName="textBox3a" presStyleLbl="revTx" presStyleIdx="0" presStyleCnt="3" custScaleX="93327" custScaleY="89532" custLinFactNeighborX="-59556" custLinFactNeighborY="-28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0135F-10A1-4E47-AEF1-034F22967718}" type="pres">
      <dgm:prSet presAssocID="{F2848EF7-BDCC-460E-8042-D5F49B866E06}" presName="bullet3b" presStyleLbl="node1" presStyleIdx="1" presStyleCnt="3" custScaleX="650173" custScaleY="487838" custLinFactNeighborX="-23390" custLinFactNeighborY="34076"/>
      <dgm:spPr/>
    </dgm:pt>
    <dgm:pt modelId="{ABEE33D1-94B0-4E56-ADD0-1013D442ED19}" type="pres">
      <dgm:prSet presAssocID="{F2848EF7-BDCC-460E-8042-D5F49B866E06}" presName="textBox3b" presStyleLbl="revTx" presStyleIdx="1" presStyleCnt="3" custLinFactNeighborX="-56982" custLinFactNeighborY="-21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6717-4A4F-45BD-ADB0-4330F8648CCD}" type="pres">
      <dgm:prSet presAssocID="{3C9CB522-552E-471F-A3A9-69A419513A70}" presName="bullet3c" presStyleLbl="node1" presStyleIdx="2" presStyleCnt="3" custScaleX="709840" custScaleY="398960" custLinFactX="46605" custLinFactNeighborX="100000" custLinFactNeighborY="-56540"/>
      <dgm:spPr/>
    </dgm:pt>
    <dgm:pt modelId="{7F368E04-653D-4804-88E6-C2BFB8EEBE66}" type="pres">
      <dgm:prSet presAssocID="{3C9CB522-552E-471F-A3A9-69A419513A70}" presName="textBox3c" presStyleLbl="revTx" presStyleIdx="2" presStyleCnt="3" custAng="10800000" custFlipVert="1" custScaleX="219209" custScaleY="28589" custLinFactNeighborX="-14776" custLinFactNeighborY="-57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E9CBC6-85B8-406D-8C78-EF9F5854F3FE}" type="presOf" srcId="{3C9CB522-552E-471F-A3A9-69A419513A70}" destId="{7F368E04-653D-4804-88E6-C2BFB8EEBE66}" srcOrd="0" destOrd="0" presId="urn:microsoft.com/office/officeart/2005/8/layout/arrow2"/>
    <dgm:cxn modelId="{7B982A88-D68B-41AE-8776-A0FFB0772E01}" srcId="{8CEA4EC9-0058-4884-865F-C08886D29E1B}" destId="{9B917CAE-0240-47DC-B0B2-FD6FF9C6C5C4}" srcOrd="0" destOrd="0" parTransId="{755D86FE-CE5E-403E-A155-0C04FBD2269B}" sibTransId="{CB2EA119-D5BC-48A6-9583-C54AF787ACE5}"/>
    <dgm:cxn modelId="{CBBD74B9-E9CA-4EB1-B91E-6133BBD8961B}" srcId="{8CEA4EC9-0058-4884-865F-C08886D29E1B}" destId="{F2848EF7-BDCC-460E-8042-D5F49B866E06}" srcOrd="1" destOrd="0" parTransId="{3485339D-BF5C-475B-8BDB-CA85A1B4F9B1}" sibTransId="{F0213D8A-16C8-4F92-BF94-E06FF6CF2543}"/>
    <dgm:cxn modelId="{B17058AD-E637-4D15-B591-7CD7290E793E}" srcId="{8CEA4EC9-0058-4884-865F-C08886D29E1B}" destId="{3C9CB522-552E-471F-A3A9-69A419513A70}" srcOrd="2" destOrd="0" parTransId="{B02691CD-3770-4AA9-8B64-DD3A368604C8}" sibTransId="{D8D6E7FC-AF10-44E4-8409-7B11B579AED4}"/>
    <dgm:cxn modelId="{9D5EDF34-0759-463A-BC6D-5BDDF7FBCF0A}" type="presOf" srcId="{F2848EF7-BDCC-460E-8042-D5F49B866E06}" destId="{ABEE33D1-94B0-4E56-ADD0-1013D442ED19}" srcOrd="0" destOrd="0" presId="urn:microsoft.com/office/officeart/2005/8/layout/arrow2"/>
    <dgm:cxn modelId="{0F6BF74D-9555-4DA2-816B-F4AF06BEFE94}" type="presOf" srcId="{9B917CAE-0240-47DC-B0B2-FD6FF9C6C5C4}" destId="{A9D6FD87-6020-40C0-A750-BC469B0331D5}" srcOrd="0" destOrd="0" presId="urn:microsoft.com/office/officeart/2005/8/layout/arrow2"/>
    <dgm:cxn modelId="{271F7D4E-D0F3-46CF-BDF5-554EC51D308B}" type="presOf" srcId="{8CEA4EC9-0058-4884-865F-C08886D29E1B}" destId="{1CDB696B-C302-403D-9130-0EBE56A08993}" srcOrd="0" destOrd="0" presId="urn:microsoft.com/office/officeart/2005/8/layout/arrow2"/>
    <dgm:cxn modelId="{97672C2F-D3F6-4037-91E1-092E00A38CB3}" type="presParOf" srcId="{1CDB696B-C302-403D-9130-0EBE56A08993}" destId="{1ABC30F6-DCD7-4EDC-9558-3A64417B5E2A}" srcOrd="0" destOrd="0" presId="urn:microsoft.com/office/officeart/2005/8/layout/arrow2"/>
    <dgm:cxn modelId="{B08F7009-59FD-4F74-B21D-7F13C470A40B}" type="presParOf" srcId="{1CDB696B-C302-403D-9130-0EBE56A08993}" destId="{49C6FB9C-80C9-4981-83FB-D6A9C1B3F3ED}" srcOrd="1" destOrd="0" presId="urn:microsoft.com/office/officeart/2005/8/layout/arrow2"/>
    <dgm:cxn modelId="{508D5036-6A85-4C6F-AB70-D0DBA4F79E7E}" type="presParOf" srcId="{49C6FB9C-80C9-4981-83FB-D6A9C1B3F3ED}" destId="{1F7B1BCD-B863-4317-AAAC-5DE261F1D448}" srcOrd="0" destOrd="0" presId="urn:microsoft.com/office/officeart/2005/8/layout/arrow2"/>
    <dgm:cxn modelId="{4B115178-E298-4E5B-B9F0-4387BAA11D0F}" type="presParOf" srcId="{49C6FB9C-80C9-4981-83FB-D6A9C1B3F3ED}" destId="{A9D6FD87-6020-40C0-A750-BC469B0331D5}" srcOrd="1" destOrd="0" presId="urn:microsoft.com/office/officeart/2005/8/layout/arrow2"/>
    <dgm:cxn modelId="{9CF880B4-C7F7-4BE1-B162-21A39795B952}" type="presParOf" srcId="{49C6FB9C-80C9-4981-83FB-D6A9C1B3F3ED}" destId="{A830135F-10A1-4E47-AEF1-034F22967718}" srcOrd="2" destOrd="0" presId="urn:microsoft.com/office/officeart/2005/8/layout/arrow2"/>
    <dgm:cxn modelId="{EDCA318C-D042-4C84-ACEF-BBBD50976415}" type="presParOf" srcId="{49C6FB9C-80C9-4981-83FB-D6A9C1B3F3ED}" destId="{ABEE33D1-94B0-4E56-ADD0-1013D442ED19}" srcOrd="3" destOrd="0" presId="urn:microsoft.com/office/officeart/2005/8/layout/arrow2"/>
    <dgm:cxn modelId="{DC6475C9-A848-4BCF-82F1-FE3DCD7C992A}" type="presParOf" srcId="{49C6FB9C-80C9-4981-83FB-D6A9C1B3F3ED}" destId="{DACE6717-4A4F-45BD-ADB0-4330F8648CCD}" srcOrd="4" destOrd="0" presId="urn:microsoft.com/office/officeart/2005/8/layout/arrow2"/>
    <dgm:cxn modelId="{3091ADE1-0754-4315-ABFC-3E00031CE762}" type="presParOf" srcId="{49C6FB9C-80C9-4981-83FB-D6A9C1B3F3ED}" destId="{7F368E04-653D-4804-88E6-C2BFB8EEBE6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C30F6-DCD7-4EDC-9558-3A64417B5E2A}">
      <dsp:nvSpPr>
        <dsp:cNvPr id="0" name=""/>
        <dsp:cNvSpPr/>
      </dsp:nvSpPr>
      <dsp:spPr>
        <a:xfrm rot="21446181">
          <a:off x="-577018" y="87189"/>
          <a:ext cx="9612236" cy="52863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B1BCD-B863-4317-AAAC-5DE261F1D448}">
      <dsp:nvSpPr>
        <dsp:cNvPr id="0" name=""/>
        <dsp:cNvSpPr/>
      </dsp:nvSpPr>
      <dsp:spPr>
        <a:xfrm>
          <a:off x="0" y="3200400"/>
          <a:ext cx="1743913" cy="1761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6FD87-6020-40C0-A750-BC469B0331D5}">
      <dsp:nvSpPr>
        <dsp:cNvPr id="0" name=""/>
        <dsp:cNvSpPr/>
      </dsp:nvSpPr>
      <dsp:spPr>
        <a:xfrm>
          <a:off x="76196" y="3581407"/>
          <a:ext cx="1839251" cy="136783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27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Vệ</a:t>
          </a: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đoàn</a:t>
          </a:r>
          <a:endParaRPr lang="en-US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96" y="3581407"/>
        <a:ext cx="1839251" cy="1367836"/>
      </dsp:txXfrm>
    </dsp:sp>
    <dsp:sp modelId="{A830135F-10A1-4E47-AEF1-034F22967718}">
      <dsp:nvSpPr>
        <dsp:cNvPr id="0" name=""/>
        <dsp:cNvSpPr/>
      </dsp:nvSpPr>
      <dsp:spPr>
        <a:xfrm>
          <a:off x="1828798" y="1752599"/>
          <a:ext cx="2584667" cy="1939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E33D1-94B0-4E56-ADD0-1013D442ED19}">
      <dsp:nvSpPr>
        <dsp:cNvPr id="0" name=""/>
        <dsp:cNvSpPr/>
      </dsp:nvSpPr>
      <dsp:spPr>
        <a:xfrm>
          <a:off x="2057399" y="1981187"/>
          <a:ext cx="2029968" cy="2875788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46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đội</a:t>
          </a:r>
          <a:r>
            <a:rPr lang="en-US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Quốc</a:t>
          </a:r>
          <a:r>
            <a:rPr lang="en-US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gia</a:t>
          </a:r>
          <a:r>
            <a:rPr lang="en-US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4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3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Nam</a:t>
          </a:r>
        </a:p>
      </dsp:txBody>
      <dsp:txXfrm>
        <a:off x="2057399" y="1981187"/>
        <a:ext cx="2029968" cy="2875788"/>
      </dsp:txXfrm>
    </dsp:sp>
    <dsp:sp modelId="{DACE6717-4A4F-45BD-ADB0-4330F8648CCD}">
      <dsp:nvSpPr>
        <dsp:cNvPr id="0" name=""/>
        <dsp:cNvSpPr/>
      </dsp:nvSpPr>
      <dsp:spPr>
        <a:xfrm>
          <a:off x="4479422" y="381002"/>
          <a:ext cx="3902579" cy="2193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68E04-653D-4804-88E6-C2BFB8EEBE66}">
      <dsp:nvSpPr>
        <dsp:cNvPr id="0" name=""/>
        <dsp:cNvSpPr/>
      </dsp:nvSpPr>
      <dsp:spPr>
        <a:xfrm rot="10800000" flipV="1">
          <a:off x="4114802" y="990612"/>
          <a:ext cx="4449872" cy="1050368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319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Quân</a:t>
          </a: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đội</a:t>
          </a: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Việt</a:t>
          </a:r>
          <a:r>
            <a:rPr lang="en-US" sz="3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Nam</a:t>
          </a:r>
        </a:p>
      </dsp:txBody>
      <dsp:txXfrm rot="-10800000">
        <a:off x="4114802" y="990612"/>
        <a:ext cx="4449872" cy="105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76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051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3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25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4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16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6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1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9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7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7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7B703B-5BE9-4572-B5A6-22F4A3950D80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CA6FA1-6990-4C98-BE22-2EF699F7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Qu&#226;n%20&#273;&#7897;i%20nh&#226;n%20d&#226;n%20Vi&#7879;t%20Nam%2068%20n&#259;m%201%20ch&#7863;ng%20&#273;&#432;&#7901;ng%20%5bXem%20nhi&#7873;u%5d.FLV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62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hyperlink" Target="http://www.viettribune.com/vt/files/vol02num108/thieu.jp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43345" y="15240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Bài</a:t>
            </a:r>
            <a:r>
              <a:rPr lang="en-US" b="1" dirty="0"/>
              <a:t> 2</a:t>
            </a:r>
          </a:p>
          <a:p>
            <a:r>
              <a:rPr lang="en-US" b="1" dirty="0" err="1"/>
              <a:t>Lịch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,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Quân</a:t>
            </a:r>
            <a:r>
              <a:rPr lang="en-US" b="1" dirty="0"/>
              <a:t> </a:t>
            </a:r>
            <a:r>
              <a:rPr lang="en-US" b="1" dirty="0" err="1"/>
              <a:t>đội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an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Việt</a:t>
            </a:r>
            <a:r>
              <a:rPr lang="en-US" b="1" dirty="0"/>
              <a:t> Nam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6927"/>
            <a:ext cx="8229600" cy="1143000"/>
          </a:xfrm>
        </p:spPr>
        <p:txBody>
          <a:bodyPr/>
          <a:lstStyle/>
          <a:p>
            <a:r>
              <a:rPr lang="en-US" b="1" dirty="0" err="1"/>
              <a:t>Giáo</a:t>
            </a:r>
            <a:r>
              <a:rPr lang="en-US" b="1" dirty="0"/>
              <a:t> </a:t>
            </a:r>
            <a:r>
              <a:rPr lang="en-US" b="1" dirty="0" err="1"/>
              <a:t>dục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r>
              <a:rPr lang="en-US" b="1" dirty="0"/>
              <a:t> – An </a:t>
            </a:r>
            <a:r>
              <a:rPr lang="en-US" b="1" dirty="0" err="1"/>
              <a:t>ninh</a:t>
            </a:r>
            <a:r>
              <a:rPr lang="en-US" b="1" dirty="0"/>
              <a:t>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5486399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Giáo viên : Nguyễn </a:t>
            </a:r>
            <a:r>
              <a:rPr lang="en-US" sz="3200" b="1" dirty="0" smtClean="0"/>
              <a:t>Văn Cang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263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Tháng</a:t>
            </a:r>
            <a:r>
              <a:rPr lang="en-US" dirty="0"/>
              <a:t> 4/1945</a:t>
            </a:r>
          </a:p>
          <a:p>
            <a:pPr marL="0" indent="0" algn="ctr">
              <a:buNone/>
            </a:pP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họp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3733800"/>
            <a:ext cx="2438400" cy="228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3726873"/>
            <a:ext cx="2438400" cy="228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3200400"/>
            <a:ext cx="4114800" cy="3429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58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9167 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447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 action="ppaction://hlinkfile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1676400" y="1685925"/>
            <a:ext cx="7315200" cy="44862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rgbClr val="D7D200"/>
              </a:gs>
              <a:gs pos="100000">
                <a:schemeClr val="accent1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dirty="0">
                <a:latin typeface=".VnTime" pitchFamily="34" charset="0"/>
              </a:rPr>
              <a:t>                                                                    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TK XD,BVTQ</a:t>
            </a:r>
          </a:p>
          <a:p>
            <a:pPr algn="ctr" eaLnBrk="0" hangingPunct="0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1975 -  nay</a:t>
            </a:r>
          </a:p>
          <a:p>
            <a:pPr algn="ctr" eaLnBrk="0" hangingPunct="0"/>
            <a:endParaRPr lang="en-US" sz="2000" b="1" dirty="0">
              <a:solidFill>
                <a:srgbClr val="FF0000"/>
              </a:solidFill>
              <a:latin typeface=".VnArial NarrowH" pitchFamily="34" charset="0"/>
            </a:endParaRPr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1676400" y="1905000"/>
            <a:ext cx="5715000" cy="40386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99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dirty="0">
                <a:latin typeface=".VnTime" pitchFamily="34" charset="0"/>
              </a:rPr>
              <a:t>                                                              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1954- 1975</a:t>
            </a:r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 flipH="1">
            <a:off x="1600200" y="1447800"/>
            <a:ext cx="76200" cy="4876800"/>
          </a:xfrm>
          <a:custGeom>
            <a:avLst/>
            <a:gdLst>
              <a:gd name="T0" fmla="*/ 0 w 2"/>
              <a:gd name="T1" fmla="*/ 0 h 1298"/>
              <a:gd name="T2" fmla="*/ 2 w 2"/>
              <a:gd name="T3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298">
                <a:moveTo>
                  <a:pt x="0" y="0"/>
                </a:moveTo>
                <a:lnTo>
                  <a:pt x="2" y="129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Freeform 5"/>
          <p:cNvSpPr>
            <a:spLocks/>
          </p:cNvSpPr>
          <p:nvPr/>
        </p:nvSpPr>
        <p:spPr bwMode="auto">
          <a:xfrm>
            <a:off x="1600200" y="6324600"/>
            <a:ext cx="6946900" cy="76200"/>
          </a:xfrm>
          <a:custGeom>
            <a:avLst/>
            <a:gdLst>
              <a:gd name="T0" fmla="*/ 0 w 4376"/>
              <a:gd name="T1" fmla="*/ 0 h 9"/>
              <a:gd name="T2" fmla="*/ 4376 w 4376"/>
              <a:gd name="T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76" h="9">
                <a:moveTo>
                  <a:pt x="0" y="0"/>
                </a:moveTo>
                <a:lnTo>
                  <a:pt x="4376" y="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7709" y="914400"/>
            <a:ext cx="1295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3FFCA"/>
                    </a:gs>
                    <a:gs pos="50000">
                      <a:srgbClr val="FFFF00"/>
                    </a:gs>
                    <a:gs pos="100000">
                      <a:srgbClr val="33FFCA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FFC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1676400" y="2590800"/>
            <a:ext cx="4038600" cy="274320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50000">
                <a:srgbClr val="FFFF66"/>
              </a:gs>
              <a:gs pos="100000">
                <a:srgbClr val="6699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dirty="0">
                <a:latin typeface=".VnTime" pitchFamily="34" charset="0"/>
              </a:rPr>
              <a:t>                                             </a:t>
            </a:r>
            <a:r>
              <a:rPr lang="en-US" sz="20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C.Pháp</a:t>
            </a:r>
            <a:endParaRPr lang="en-US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1945-1954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1676400" y="3200400"/>
            <a:ext cx="2895600" cy="160020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603A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VN TTGPQ</a:t>
            </a:r>
          </a:p>
          <a:p>
            <a:pPr algn="ctr"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22/12/1944</a:t>
            </a:r>
          </a:p>
          <a:p>
            <a:pPr algn="ctr" eaLnBrk="0" hangingPunct="0"/>
            <a:endParaRPr lang="en-US" sz="2000" b="1" dirty="0">
              <a:solidFill>
                <a:srgbClr val="FF00FF"/>
              </a:solidFill>
              <a:latin typeface=".VnArial NarrowH" pitchFamily="34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0" y="2286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 TRÌNH TRƯỞNG THÀNH VÀ PHÁT TRIỂN LỚN MẠNH</a:t>
            </a:r>
            <a:endParaRPr lang="en-US" sz="2800" dirty="0">
              <a:latin typeface=".VnTimeH" pitchFamily="34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239000" y="6384925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5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7200" y="4114800"/>
            <a:ext cx="1524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477000" y="4191000"/>
            <a:ext cx="1524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00600" y="4191000"/>
            <a:ext cx="152400" cy="2286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71800" y="4114800"/>
            <a:ext cx="228600" cy="3048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38100" algn="ctr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7" grpId="0" animBg="1"/>
      <p:bldP spid="72711" grpId="0" animBg="1"/>
      <p:bldP spid="72712" grpId="0" animBg="1"/>
      <p:bldP spid="72715" grpId="0" animBg="1"/>
      <p:bldP spid="72716" grpId="0" animBg="1"/>
      <p:bldP spid="72717" grpId="0" animBg="1"/>
      <p:bldP spid="727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5867400"/>
            <a:ext cx="2286000" cy="715962"/>
          </a:xfrm>
        </p:spPr>
        <p:txBody>
          <a:bodyPr>
            <a:normAutofit/>
          </a:bodyPr>
          <a:lstStyle/>
          <a:p>
            <a:r>
              <a:rPr lang="en-US" sz="2200" b="1" dirty="0" err="1"/>
              <a:t>Tháng</a:t>
            </a:r>
            <a:r>
              <a:rPr lang="en-US" sz="2200" b="1" dirty="0"/>
              <a:t> 11/1945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330335"/>
              </p:ext>
            </p:extLst>
          </p:nvPr>
        </p:nvGraphicFramePr>
        <p:xfrm>
          <a:off x="2286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0" y="4572000"/>
            <a:ext cx="2286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Ngày</a:t>
            </a:r>
            <a:r>
              <a:rPr lang="en-US" sz="2400" b="1" dirty="0"/>
              <a:t> 22/5/1946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38800" y="3505200"/>
            <a:ext cx="2286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/>
              <a:t>ĐHĐB </a:t>
            </a:r>
            <a:r>
              <a:rPr lang="en-US" sz="2200" b="1" dirty="0" err="1"/>
              <a:t>toàn</a:t>
            </a:r>
            <a:r>
              <a:rPr lang="en-US" sz="2200" b="1" dirty="0"/>
              <a:t> </a:t>
            </a:r>
            <a:r>
              <a:rPr lang="en-US" sz="2200" b="1" dirty="0" err="1"/>
              <a:t>quốc</a:t>
            </a:r>
            <a:r>
              <a:rPr lang="en-US" sz="2200" b="1" dirty="0"/>
              <a:t> </a:t>
            </a:r>
            <a:r>
              <a:rPr lang="en-US" sz="2200" b="1" dirty="0" err="1"/>
              <a:t>Đảng</a:t>
            </a:r>
            <a:r>
              <a:rPr lang="en-US" sz="2200" b="1" dirty="0"/>
              <a:t> </a:t>
            </a:r>
            <a:r>
              <a:rPr lang="en-US" sz="2200" b="1" dirty="0" err="1"/>
              <a:t>năm</a:t>
            </a:r>
            <a:r>
              <a:rPr lang="en-US" sz="2200" b="1" dirty="0"/>
              <a:t> 1951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915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* THỜI KỲ KHÁNG CHIẾN CHỐNG PHÁP (  1945 – 1954 )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QUÁ TRÌNH PHÁT TRIỂN</a:t>
            </a:r>
          </a:p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28593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57200" y="1447800"/>
            <a:ext cx="78486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QĐNDVN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1000" y="228600"/>
            <a:ext cx="8305800" cy="1905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THÀNH PHẦN CHÍNH CỦA </a:t>
            </a:r>
          </a:p>
          <a:p>
            <a:pPr algn="ctr"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QUÂN ĐỘI NHÂN DÂN VIỆT NAM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90600" y="36576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latin typeface=".VnTime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800" y="3657600"/>
            <a:ext cx="2514600" cy="304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00FFFF"/>
              </a:gs>
              <a:gs pos="100000">
                <a:srgbClr val="FF66FF"/>
              </a:gs>
            </a:gsLst>
            <a:lin ang="18900000" scaled="1"/>
          </a:gradFill>
          <a:ln w="381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00400" y="3657600"/>
            <a:ext cx="2514600" cy="29718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18900000" scaled="1"/>
          </a:gradFill>
          <a:ln w="381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6248400" y="3581400"/>
            <a:ext cx="2514600" cy="29718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00FFFF"/>
              </a:gs>
              <a:gs pos="100000">
                <a:srgbClr val="FF66FF"/>
              </a:gs>
            </a:gsLst>
            <a:lin ang="18900000" scaled="1"/>
          </a:gradFill>
          <a:ln w="381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endParaRPr lang="en-US" sz="3600" b="1" dirty="0">
              <a:solidFill>
                <a:srgbClr val="FF0066"/>
              </a:solidFill>
              <a:latin typeface=".VnTime" pitchFamily="34" charset="0"/>
            </a:endParaRPr>
          </a:p>
          <a:p>
            <a:pPr algn="ctr" eaLnBrk="0" hangingPunct="0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AutoShape 7"/>
          <p:cNvSpPr>
            <a:spLocks/>
          </p:cNvSpPr>
          <p:nvPr/>
        </p:nvSpPr>
        <p:spPr bwMode="auto">
          <a:xfrm rot="5400000">
            <a:off x="4152900" y="-1409700"/>
            <a:ext cx="609600" cy="8153400"/>
          </a:xfrm>
          <a:prstGeom prst="rightBrace">
            <a:avLst>
              <a:gd name="adj1" fmla="val 11145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1676400" y="3124200"/>
            <a:ext cx="2743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>
            <a:off x="4419600" y="3124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4419600" y="3124200"/>
            <a:ext cx="3276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QUÁ TRÌNH CHIẾN ĐẤU VÀ CHIẾN THẮNG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57200" y="1447800"/>
            <a:ext cx="78486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thắng</a:t>
            </a:r>
            <a:r>
              <a:rPr lang="en-US" sz="3200" i="1" dirty="0"/>
              <a:t> </a:t>
            </a:r>
            <a:r>
              <a:rPr lang="en-US" sz="3200" i="1" dirty="0" err="1"/>
              <a:t>lớn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ý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lược</a:t>
            </a:r>
            <a:r>
              <a:rPr lang="en-US" sz="3200" i="1" dirty="0"/>
              <a:t> </a:t>
            </a:r>
            <a:r>
              <a:rPr lang="en-US" sz="3200" i="1" dirty="0" err="1"/>
              <a:t>quan</a:t>
            </a:r>
            <a:r>
              <a:rPr lang="en-US" sz="3200" i="1" dirty="0"/>
              <a:t> </a:t>
            </a:r>
            <a:r>
              <a:rPr lang="en-US" sz="3200" i="1" dirty="0" err="1"/>
              <a:t>trọng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QĐNDVN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thời</a:t>
            </a:r>
            <a:r>
              <a:rPr lang="en-US" sz="3200" i="1" dirty="0"/>
              <a:t> </a:t>
            </a:r>
            <a:r>
              <a:rPr lang="en-US" sz="3200" i="1" dirty="0" err="1"/>
              <a:t>kỳ</a:t>
            </a:r>
            <a:r>
              <a:rPr lang="en-US" sz="3200" i="1" dirty="0"/>
              <a:t> </a:t>
            </a:r>
            <a:r>
              <a:rPr lang="en-US" sz="3200" i="1" dirty="0" err="1"/>
              <a:t>kháng</a:t>
            </a:r>
            <a:r>
              <a:rPr lang="en-US" sz="3200" i="1" dirty="0"/>
              <a:t>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chống</a:t>
            </a:r>
            <a:r>
              <a:rPr lang="en-US" sz="3200" i="1" dirty="0"/>
              <a:t> </a:t>
            </a:r>
            <a:r>
              <a:rPr lang="en-US" sz="3200" i="1" dirty="0" err="1"/>
              <a:t>Pháp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chiến</a:t>
            </a:r>
            <a:r>
              <a:rPr lang="en-US" sz="3200" i="1" dirty="0"/>
              <a:t> </a:t>
            </a:r>
            <a:r>
              <a:rPr lang="en-US" sz="3200" i="1" dirty="0" err="1"/>
              <a:t>thắng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69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6600"/>
            <a:ext cx="9067800" cy="533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Thu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1947</a:t>
            </a:r>
          </a:p>
        </p:txBody>
      </p:sp>
      <p:pic>
        <p:nvPicPr>
          <p:cNvPr id="4" name="Picture 5" descr="Chien-dich-Viet-B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20782"/>
            <a:ext cx="4601442" cy="3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op20bi20mat201953.jpg image by hunganh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6927"/>
            <a:ext cx="4514850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GUYENHOA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94" y="3810000"/>
            <a:ext cx="467504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GUYENHOA\Desktop\luoc_do_chien_dich_viet_bac_thu_-_dong_1947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10000"/>
            <a:ext cx="4514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3418"/>
            <a:ext cx="9067800" cy="374073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1950</a:t>
            </a:r>
          </a:p>
        </p:txBody>
      </p:sp>
      <p:pic>
        <p:nvPicPr>
          <p:cNvPr id="3076" name="Picture 4" descr="C:\Users\NGUYENHOA\Desktop\662px-Batalla_de_Cao_Ba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1400"/>
            <a:ext cx="41569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GUYENHOA\Desktop\luoc_do_chien_dich_bien_gioi_thu_-_dong_1950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2618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GUYENHOA\Desktop\dongk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42" y="0"/>
            <a:ext cx="4987058" cy="310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GUYENHOA\Desktop\VNG_Ctranh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81400"/>
            <a:ext cx="4714875" cy="32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66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724400" cy="1828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- </a:t>
            </a:r>
            <a:r>
              <a:rPr lang="en-US" dirty="0" err="1"/>
              <a:t>Thượng</a:t>
            </a:r>
            <a:r>
              <a:rPr lang="en-US" dirty="0"/>
              <a:t> </a:t>
            </a:r>
            <a:r>
              <a:rPr lang="en-US" dirty="0" err="1"/>
              <a:t>Lào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1952-1953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GUYENHOA\Desktop\cd-thuonglao-t4-5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43918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GUYENHOA\Desktop\638712920121103165227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615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312200808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799"/>
            <a:ext cx="44958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DTT-Quandoi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Quand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506588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AND_Euro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98"/>
            <a:ext cx="46482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172200" y="533400"/>
            <a:ext cx="228600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sz="2400" b="1" dirty="0" err="1">
                <a:latin typeface="+mj-lt"/>
              </a:rPr>
              <a:t>Cuộc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tiến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công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chiến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lược</a:t>
            </a:r>
            <a:r>
              <a:rPr lang="en-AU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AU" sz="2400" b="1" dirty="0" err="1">
                <a:solidFill>
                  <a:srgbClr val="0000FF"/>
                </a:solidFill>
                <a:latin typeface="+mj-lt"/>
              </a:rPr>
              <a:t>Đông</a:t>
            </a:r>
            <a:r>
              <a:rPr lang="en-AU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AU" sz="2400" b="1" dirty="0" err="1">
                <a:solidFill>
                  <a:srgbClr val="0000FF"/>
                </a:solidFill>
                <a:latin typeface="+mj-lt"/>
              </a:rPr>
              <a:t>Xuân</a:t>
            </a:r>
            <a:r>
              <a:rPr lang="en-AU" sz="2400" b="1" dirty="0">
                <a:solidFill>
                  <a:srgbClr val="0000FF"/>
                </a:solidFill>
                <a:latin typeface="+mj-lt"/>
              </a:rPr>
              <a:t> 1953-1954</a:t>
            </a:r>
            <a:endParaRPr lang="en-US" sz="2400" b="1" dirty="0">
              <a:latin typeface="+mj-lt"/>
            </a:endParaRPr>
          </a:p>
        </p:txBody>
      </p:sp>
      <p:pic>
        <p:nvPicPr>
          <p:cNvPr id="67587" name="Picture 3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7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681038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685800"/>
            <a:ext cx="304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5" name="Picture 1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6" name="Picture 1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7" name="Picture 1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8" name="Picture 1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17633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9" name="Picture 15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0" name="Picture 16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1" name="Picture 1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2" name="Picture 18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3" name="Picture 19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831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4" name="Picture 20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28663"/>
            <a:ext cx="646113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5" name="Picture 21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33425"/>
            <a:ext cx="646113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6" name="Picture 22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28663"/>
            <a:ext cx="646113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7" name="Picture 23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727075"/>
            <a:ext cx="646112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8" name="Picture 24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733425"/>
            <a:ext cx="646113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609" name="Group 25"/>
          <p:cNvGrpSpPr>
            <a:grpSpLocks/>
          </p:cNvGrpSpPr>
          <p:nvPr/>
        </p:nvGrpSpPr>
        <p:grpSpPr bwMode="auto">
          <a:xfrm>
            <a:off x="3862388" y="881063"/>
            <a:ext cx="1117600" cy="5114925"/>
            <a:chOff x="2433" y="555"/>
            <a:chExt cx="704" cy="3222"/>
          </a:xfrm>
        </p:grpSpPr>
        <p:pic>
          <p:nvPicPr>
            <p:cNvPr id="67610" name="Picture 26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11" name="Picture 27" descr="5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12" name="Group 28"/>
          <p:cNvGrpSpPr>
            <a:grpSpLocks/>
          </p:cNvGrpSpPr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13" name="Picture 29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14" name="Picture 30" descr="5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15" name="Group 31"/>
          <p:cNvGrpSpPr>
            <a:grpSpLocks/>
          </p:cNvGrpSpPr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16" name="Picture 32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17" name="Picture 33" descr="5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18" name="Group 34"/>
          <p:cNvGrpSpPr>
            <a:grpSpLocks/>
          </p:cNvGrpSpPr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19" name="Picture 35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20" name="Picture 36" descr="5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21" name="Group 37"/>
          <p:cNvGrpSpPr>
            <a:grpSpLocks/>
          </p:cNvGrpSpPr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22" name="Picture 38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23" name="Picture 39" descr="5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3860800" y="882650"/>
            <a:ext cx="1117600" cy="5114925"/>
            <a:chOff x="2433" y="555"/>
            <a:chExt cx="704" cy="3222"/>
          </a:xfrm>
        </p:grpSpPr>
        <p:pic>
          <p:nvPicPr>
            <p:cNvPr id="67625" name="Picture 41" descr="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" y="555"/>
              <a:ext cx="40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26" name="Picture 42" descr="5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3393"/>
              <a:ext cx="37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627" name="Picture 43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749300"/>
            <a:ext cx="338137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8" name="Picture 44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9" name="Picture 45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0" name="Picture 46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1" name="Picture 47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32" name="Picture 48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749300"/>
            <a:ext cx="33813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3" name="Picture 7" descr="2f1544a19a7a80d90bbf136336ee9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436764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1311oq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0"/>
            <a:ext cx="47625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5" name="Picture 9" descr="d500d141ed8ad77fa8829071f05cda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05200"/>
            <a:ext cx="4762500" cy="33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NGUYENHOA\Desktop\PhaoV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201"/>
            <a:ext cx="4381498" cy="32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1752600" y="1651288"/>
            <a:ext cx="5555674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59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dien-bien-ph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1"/>
            <a:ext cx="469669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Dien Bien Phu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352801"/>
            <a:ext cx="4454236" cy="3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30210548_dienbienphu trenkhong (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4518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>
            <a:off x="1752600" y="1562101"/>
            <a:ext cx="5555674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07/5/1954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647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* THỜI KỲ KHÁNG CHIẾN CHỐNG MĨ ( 1954 – 1975 )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620000" cy="513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mưu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Đế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4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lược</a:t>
            </a:r>
            <a:r>
              <a:rPr lang="en-US" sz="2800" dirty="0"/>
              <a:t>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- </a:t>
            </a:r>
            <a:r>
              <a:rPr lang="en-US" sz="2800" dirty="0" err="1"/>
              <a:t>Hất</a:t>
            </a:r>
            <a:r>
              <a:rPr lang="en-US" sz="2800" dirty="0"/>
              <a:t> </a:t>
            </a:r>
            <a:r>
              <a:rPr lang="en-US" sz="2800" dirty="0" err="1"/>
              <a:t>cẳng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hòng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miền</a:t>
            </a:r>
            <a:r>
              <a:rPr lang="en-US" sz="2800" dirty="0"/>
              <a:t> Nam </a:t>
            </a:r>
            <a:r>
              <a:rPr lang="en-US" sz="2800" dirty="0" err="1"/>
              <a:t>Việt</a:t>
            </a:r>
            <a:r>
              <a:rPr lang="en-US" sz="2800" dirty="0"/>
              <a:t> Nam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kiểu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, </a:t>
            </a:r>
            <a:r>
              <a:rPr lang="en-US" sz="2800" dirty="0" err="1"/>
              <a:t>ngăn</a:t>
            </a:r>
            <a:r>
              <a:rPr lang="en-US" sz="2800" dirty="0"/>
              <a:t> </a:t>
            </a:r>
            <a:r>
              <a:rPr lang="en-US" sz="2800" dirty="0" err="1"/>
              <a:t>chặn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lan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Nam Á, </a:t>
            </a:r>
            <a:r>
              <a:rPr lang="en-US" sz="2800" dirty="0" err="1"/>
              <a:t>chiếm</a:t>
            </a:r>
            <a:r>
              <a:rPr lang="en-US" sz="2800" dirty="0"/>
              <a:t> </a:t>
            </a:r>
            <a:r>
              <a:rPr lang="en-US" sz="2800" dirty="0" err="1"/>
              <a:t>miền</a:t>
            </a:r>
            <a:r>
              <a:rPr lang="en-US" sz="2800" dirty="0"/>
              <a:t> Nam </a:t>
            </a:r>
            <a:r>
              <a:rPr lang="en-US" sz="2800" dirty="0" err="1"/>
              <a:t>Việt</a:t>
            </a:r>
            <a:r>
              <a:rPr lang="en-US" sz="2800" dirty="0"/>
              <a:t> Nam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</a:t>
            </a:r>
            <a:r>
              <a:rPr lang="en-US" sz="2800" dirty="0" err="1"/>
              <a:t>đạp</a:t>
            </a:r>
            <a:r>
              <a:rPr lang="en-US" sz="2800" dirty="0"/>
              <a:t> </a:t>
            </a:r>
            <a:r>
              <a:rPr lang="en-US" sz="2800" dirty="0" err="1"/>
              <a:t>chống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Xô</a:t>
            </a:r>
            <a:r>
              <a:rPr lang="en-US" sz="2800" dirty="0"/>
              <a:t>…</a:t>
            </a:r>
          </a:p>
          <a:p>
            <a:pPr marL="0" indent="0" algn="just">
              <a:buNone/>
            </a:pPr>
            <a:r>
              <a:rPr lang="en-US" sz="2800" dirty="0"/>
              <a:t>+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lược</a:t>
            </a:r>
            <a:r>
              <a:rPr lang="en-US" sz="2800" dirty="0"/>
              <a:t> :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,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,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cục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Nam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006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5562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Chiến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thắng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cả</a:t>
            </a:r>
            <a:r>
              <a:rPr lang="en-US" dirty="0">
                <a:solidFill>
                  <a:schemeClr val="tx1"/>
                </a:solidFill>
              </a:rPr>
              <a:t> 4 </a:t>
            </a:r>
            <a:r>
              <a:rPr lang="en-US" dirty="0" err="1">
                <a:solidFill>
                  <a:schemeClr val="tx1"/>
                </a:solidFill>
              </a:rPr>
              <a:t>chiến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lược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Làm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lược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Mĩ</a:t>
            </a:r>
            <a:r>
              <a:rPr lang="en-US" dirty="0">
                <a:solidFill>
                  <a:schemeClr val="tx1"/>
                </a:solidFill>
              </a:rPr>
              <a:t> ở </a:t>
            </a:r>
            <a:r>
              <a:rPr lang="en-US" dirty="0" err="1">
                <a:solidFill>
                  <a:schemeClr val="tx1"/>
                </a:solidFill>
              </a:rPr>
              <a:t>miền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Bắc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Cuộc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tổng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công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nổi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dậy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mùa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xuân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 1975.</a:t>
            </a:r>
          </a:p>
        </p:txBody>
      </p:sp>
    </p:spTree>
    <p:extLst>
      <p:ext uri="{BB962C8B-B14F-4D97-AF65-F5344CB8AC3E}">
        <p14:creationId xmlns:p14="http://schemas.microsoft.com/office/powerpoint/2010/main" val="40419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hoại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đế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Mĩ</a:t>
            </a:r>
            <a:endParaRPr lang="en-US" dirty="0"/>
          </a:p>
        </p:txBody>
      </p:sp>
      <p:pic>
        <p:nvPicPr>
          <p:cNvPr id="9218" name="Picture 2" descr="C:\Users\NGUYENHOA\Desktop\hung-than-trong-chien-tranh-pha-hoai-viet-nam-duoc-chuyen-kiep-f65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8" y="2927205"/>
            <a:ext cx="440574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GUYENHOA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7205"/>
            <a:ext cx="4724399" cy="25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GUYENHOA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-1"/>
            <a:ext cx="4419601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GUYENHOA\Desktop\16620760285images1469136dbp1-modif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854"/>
            <a:ext cx="4724399" cy="29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68546"/>
            <a:ext cx="8229600" cy="1143000"/>
          </a:xfrm>
        </p:spPr>
        <p:txBody>
          <a:bodyPr/>
          <a:lstStyle/>
          <a:p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1975</a:t>
            </a:r>
          </a:p>
        </p:txBody>
      </p:sp>
      <p:pic>
        <p:nvPicPr>
          <p:cNvPr id="7170" name="Picture 2" descr="C:\Users\NGUYENHOA\Desktop\luoc_do_chien_dich_tay_nguyen_500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4419600" cy="52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GUYENHOA\Desktop\170410son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4289"/>
            <a:ext cx="4724400" cy="52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29_quan750-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3400" cy="27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28_nhandan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1"/>
            <a:ext cx="4800600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256px-I_Corps_tactical_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509"/>
            <a:ext cx="4354286" cy="30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9" name="Picture 11" descr="cd8.jpg image by dongado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61509"/>
            <a:ext cx="4800600" cy="3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618509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905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Phat_Dan_196420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0574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70123252-152215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nhung%20chang%20d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412798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bucanhlich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17473" cy="34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43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85750"/>
            <a:ext cx="8296275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Quando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600200"/>
            <a:ext cx="5934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924050" y="1431925"/>
          <a:ext cx="5772150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5" imgW="5772421" imgH="3957457" progId="CorelDRAW.Graphic.10">
                  <p:embed/>
                </p:oleObj>
              </mc:Choice>
              <mc:Fallback>
                <p:oleObj name="CorelDRAW" r:id="rId5" imgW="5772421" imgH="3957457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431925"/>
                        <a:ext cx="5772150" cy="395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286125" y="3425825"/>
          <a:ext cx="17240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7" imgW="1724070" imgH="1450814" progId="CorelDRAW.Graphic.10">
                  <p:embed/>
                </p:oleObj>
              </mc:Choice>
              <mc:Fallback>
                <p:oleObj name="CorelDRAW" r:id="rId7" imgW="1724070" imgH="1450814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3425825"/>
                        <a:ext cx="1724025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8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Về kiến </a:t>
            </a:r>
            <a:r>
              <a:rPr lang="en-US" dirty="0" smtClean="0"/>
              <a:t>thức, kỹ năng: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,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ý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quật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qua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.</a:t>
            </a:r>
          </a:p>
          <a:p>
            <a:pPr algn="just">
              <a:buFont typeface="Arial" charset="0"/>
              <a:buChar char="•"/>
            </a:pP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    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ý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trân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,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hào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hào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,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vang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 </a:t>
            </a:r>
            <a:r>
              <a:rPr lang="en-US" dirty="0" err="1"/>
              <a:t>Có</a:t>
            </a:r>
            <a:r>
              <a:rPr lang="en-US" dirty="0"/>
              <a:t> ý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55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1" name="Picture 3" descr="images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06" y="3784600"/>
            <a:ext cx="1304925" cy="857250"/>
          </a:xfrm>
        </p:spPr>
      </p:pic>
      <p:pic>
        <p:nvPicPr>
          <p:cNvPr id="4" name="Picture 2" descr="1123230_tankandmerc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636" y="0"/>
            <a:ext cx="4682836" cy="3657600"/>
          </a:xfrm>
          <a:prstGeom prst="rect">
            <a:avLst/>
          </a:prstGeom>
        </p:spPr>
      </p:pic>
      <p:pic>
        <p:nvPicPr>
          <p:cNvPr id="8194" name="Picture 2" descr="C:\Users\NGUYENHOA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2964"/>
            <a:ext cx="4678539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GUYENHOA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41" y="0"/>
            <a:ext cx="4480259" cy="36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7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4953000"/>
            <a:ext cx="9144000" cy="117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nhung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191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8-9sai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114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50813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001962"/>
          </a:xfrm>
        </p:spPr>
        <p:txBody>
          <a:bodyPr>
            <a:norm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ảnh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tội</a:t>
            </a:r>
            <a:r>
              <a:rPr lang="en-US" b="1" dirty="0"/>
              <a:t> </a:t>
            </a:r>
            <a:r>
              <a:rPr lang="en-US" b="1" dirty="0" err="1"/>
              <a:t>ác</a:t>
            </a:r>
            <a:r>
              <a:rPr lang="en-US" b="1" dirty="0"/>
              <a:t> </a:t>
            </a:r>
            <a:r>
              <a:rPr lang="en-US" b="1" dirty="0" err="1"/>
              <a:t>chiến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Việt</a:t>
            </a:r>
            <a:r>
              <a:rPr lang="en-US" b="1" dirty="0"/>
              <a:t> Nam </a:t>
            </a:r>
            <a:r>
              <a:rPr lang="en-US" b="1" dirty="0" err="1"/>
              <a:t>Cộng</a:t>
            </a:r>
            <a:r>
              <a:rPr lang="en-US" b="1" dirty="0"/>
              <a:t> </a:t>
            </a:r>
            <a:r>
              <a:rPr lang="en-US" b="1" dirty="0" err="1"/>
              <a:t>Hòa</a:t>
            </a:r>
            <a:r>
              <a:rPr lang="en-US" b="1" dirty="0"/>
              <a:t> ( </a:t>
            </a:r>
            <a:r>
              <a:rPr lang="en-US" b="1" dirty="0" err="1"/>
              <a:t>ngụy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147837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8" name="Picture 1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200308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-37235"/>
            <a:ext cx="4508026" cy="33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 descr="tc-v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7236"/>
            <a:ext cx="4572001" cy="33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5" name="Picture 9" descr="Quan%20doi%20My%20trong%20chien%20tranh%20Viet%20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2" y="3276601"/>
            <a:ext cx="45192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7" name="Picture 11" descr="1210734894_ChienTranh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1"/>
            <a:ext cx="45720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42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Failure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4554734" cy="32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7" name="Picture 7" descr="1125248_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9" name="Picture 9" descr="Image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7313"/>
            <a:ext cx="4554735" cy="34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1" name="Picture 11" descr="chientranhbiengioi_dc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68" y="3424237"/>
            <a:ext cx="4268932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7" name="Picture 13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u2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5" y="-9526"/>
            <a:ext cx="4253346" cy="32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2" name="Picture 8" descr="35026079mt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0"/>
            <a:ext cx="4308764" cy="32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im12009900161.jpg image by lyen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3441528"/>
            <a:ext cx="4225637" cy="34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6" name="Picture 12" descr="image_6626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3424098"/>
            <a:ext cx="4308764" cy="344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20646469_images1190257_nguyentrithan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-1"/>
            <a:ext cx="46291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truyen-thong-5-460x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800"/>
            <a:ext cx="460771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Xem ảnh với kích cỡ đầy đủ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3352800"/>
            <a:ext cx="450272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800px-Boeing_B-52_dropping_bomb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 THỜI KỲ XÂY DỰNG VÀ BẢO VỆ TỔ QUỐC VIỆT NAM XÃ HỘI CHỦ NGHĨA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,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,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, </a:t>
            </a:r>
            <a:r>
              <a:rPr lang="en-US" dirty="0" err="1"/>
              <a:t>xứng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bạo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Hiện</a:t>
            </a:r>
            <a:r>
              <a:rPr lang="en-US" dirty="0"/>
              <a:t> nay,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ta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,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,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nhuệ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– an </a:t>
            </a:r>
            <a:r>
              <a:rPr lang="en-US" dirty="0" err="1"/>
              <a:t>ninh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;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tai,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1613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hanoingayve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81" y="3518362"/>
            <a:ext cx="4789056" cy="33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NGUYENHOA\Desktop\79509568201205311843507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3505200"/>
            <a:ext cx="4368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GUYENHOA\Desktop\138307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7" y="0"/>
            <a:ext cx="47625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1752600" y="1651288"/>
            <a:ext cx="5555674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0" name="Picture 12" descr="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40481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1" name="Picture 13" descr="vtc_32941_1Army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5" name="Picture 17" descr="Imag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26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7" name="Picture 19" descr="Quand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3223"/>
            <a:ext cx="4405745" cy="30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/>
              <a:t>I. </a:t>
            </a:r>
            <a:r>
              <a:rPr lang="en-US" b="1" dirty="0" err="1"/>
              <a:t>Lịch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,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</a:t>
            </a:r>
            <a:r>
              <a:rPr lang="en-US" b="1" dirty="0" err="1"/>
              <a:t>Quân</a:t>
            </a:r>
            <a:r>
              <a:rPr lang="en-US" b="1" dirty="0"/>
              <a:t> </a:t>
            </a:r>
            <a:r>
              <a:rPr lang="en-US" b="1" dirty="0" err="1"/>
              <a:t>đội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an </a:t>
            </a:r>
            <a:r>
              <a:rPr lang="en-US" b="1" dirty="0" err="1"/>
              <a:t>nhân</a:t>
            </a:r>
            <a:r>
              <a:rPr lang="en-US" b="1" dirty="0"/>
              <a:t> </a:t>
            </a:r>
            <a:r>
              <a:rPr lang="en-US" b="1" dirty="0" err="1"/>
              <a:t>dân</a:t>
            </a:r>
            <a:r>
              <a:rPr lang="en-US" b="1" dirty="0"/>
              <a:t> </a:t>
            </a:r>
            <a:r>
              <a:rPr lang="en-US" b="1" dirty="0" err="1"/>
              <a:t>Việt</a:t>
            </a:r>
            <a:r>
              <a:rPr lang="en-US" b="1" dirty="0"/>
              <a:t>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Nam:</a:t>
            </a:r>
          </a:p>
          <a:p>
            <a:pPr marL="514350" indent="-51435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err="1"/>
              <a:t>Cương</a:t>
            </a:r>
            <a:r>
              <a:rPr lang="en-US" sz="3600" dirty="0"/>
              <a:t> </a:t>
            </a:r>
            <a:r>
              <a:rPr lang="en-US" sz="3600" dirty="0" err="1"/>
              <a:t>lĩnh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en-US" sz="3600" dirty="0"/>
              <a:t> 2/1930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cập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“</a:t>
            </a:r>
            <a:r>
              <a:rPr lang="en-US" sz="3600" dirty="0" err="1"/>
              <a:t>tổ</a:t>
            </a:r>
            <a:r>
              <a:rPr lang="en-US" sz="3600" dirty="0"/>
              <a:t> </a:t>
            </a:r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quân</a:t>
            </a:r>
            <a:r>
              <a:rPr lang="en-US" sz="3600" dirty="0"/>
              <a:t> </a:t>
            </a:r>
            <a:r>
              <a:rPr lang="en-US" sz="3600" dirty="0" err="1"/>
              <a:t>đội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nông</a:t>
            </a:r>
            <a:r>
              <a:rPr lang="en-US" sz="3600" dirty="0"/>
              <a:t>”.</a:t>
            </a:r>
          </a:p>
          <a:p>
            <a:pPr>
              <a:buFontTx/>
              <a:buChar char="-"/>
            </a:pP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cương</a:t>
            </a:r>
            <a:r>
              <a:rPr lang="en-US" sz="3600" dirty="0"/>
              <a:t> </a:t>
            </a:r>
            <a:r>
              <a:rPr lang="en-US" sz="3600" dirty="0" err="1"/>
              <a:t>tháng</a:t>
            </a:r>
            <a:r>
              <a:rPr lang="en-US" sz="3600" dirty="0"/>
              <a:t> 10 </a:t>
            </a:r>
            <a:r>
              <a:rPr lang="en-US" sz="3600" dirty="0" err="1"/>
              <a:t>cũng</a:t>
            </a:r>
            <a:r>
              <a:rPr lang="en-US" sz="3600" dirty="0"/>
              <a:t> </a:t>
            </a:r>
            <a:r>
              <a:rPr lang="en-US" sz="3600" dirty="0" err="1"/>
              <a:t>chủ</a:t>
            </a:r>
            <a:r>
              <a:rPr lang="en-US" sz="3600" dirty="0"/>
              <a:t> </a:t>
            </a:r>
            <a:r>
              <a:rPr lang="en-US" sz="3600" dirty="0" err="1"/>
              <a:t>trương</a:t>
            </a:r>
            <a:r>
              <a:rPr lang="en-US" sz="3600" dirty="0"/>
              <a:t> </a:t>
            </a:r>
            <a:r>
              <a:rPr lang="en-US" sz="3600" dirty="0" err="1"/>
              <a:t>xây</a:t>
            </a:r>
            <a:r>
              <a:rPr lang="en-US" sz="3600" dirty="0"/>
              <a:t> </a:t>
            </a:r>
            <a:r>
              <a:rPr lang="en-US" sz="3600" dirty="0" err="1"/>
              <a:t>dựng</a:t>
            </a:r>
            <a:r>
              <a:rPr lang="en-US" sz="3600" dirty="0"/>
              <a:t> “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vệ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nông</a:t>
            </a:r>
            <a:r>
              <a:rPr lang="en-US" sz="3600" dirty="0"/>
              <a:t> “…</a:t>
            </a:r>
          </a:p>
        </p:txBody>
      </p:sp>
    </p:spTree>
    <p:extLst>
      <p:ext uri="{BB962C8B-B14F-4D97-AF65-F5344CB8AC3E}">
        <p14:creationId xmlns:p14="http://schemas.microsoft.com/office/powerpoint/2010/main" val="502822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NGUYENHOA\Desktop\tau-ngam-kilo2-giaoducnetv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124200"/>
            <a:ext cx="4495800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NGUYENHOA\Desktop\kilo87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172"/>
            <a:ext cx="4648200" cy="34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NGUYENHOA\Desktop\images743395_Su.8.phunutoday.v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NGUYENHOA\Desktop\080122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3519590"/>
            <a:ext cx="4668983" cy="337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57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NGUYENHOA\Desktop\227782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7595"/>
            <a:ext cx="4800600" cy="33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GUYENHOA\Desktop\quan-doi-vn-se-tham-gia-luc-luong-gin-giu-hoa-binh-lh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3400" cy="36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2 5"/>
          <p:cNvSpPr/>
          <p:nvPr/>
        </p:nvSpPr>
        <p:spPr>
          <a:xfrm>
            <a:off x="1066800" y="1651288"/>
            <a:ext cx="7391400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NGUYENHOA\Desktop\DBPleth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4363"/>
            <a:ext cx="4717472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NGUYENHOA\Desktop\small_91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4412673" cy="33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NGUYENHOA\Desktop\small_98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3394364"/>
            <a:ext cx="4379612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NGUYENHOA\Desktop\1611902220120727080218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"/>
            <a:ext cx="4717472" cy="33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2 7"/>
          <p:cNvSpPr/>
          <p:nvPr/>
        </p:nvSpPr>
        <p:spPr>
          <a:xfrm>
            <a:off x="1066800" y="1651288"/>
            <a:ext cx="7391400" cy="35433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256309" y="1676400"/>
            <a:ext cx="8229600" cy="312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644"/>
                <a:gd name="adj2" fmla="val 731"/>
              </a:avLst>
            </a:prstTxWarp>
          </a:bodyPr>
          <a:lstStyle/>
          <a:p>
            <a:pPr algn="ctr">
              <a:buFontTx/>
              <a:buNone/>
            </a:pPr>
            <a:r>
              <a:rPr lang="pt-BR" sz="4000" b="1" kern="10" dirty="0">
                <a:solidFill>
                  <a:srgbClr val="0000FF"/>
                </a:solidFill>
                <a:effectLst>
                  <a:outerShdw dist="183162" dir="19578596" algn="ctr" rotWithShape="0">
                    <a:srgbClr val="66CC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HỌC TỐT</a:t>
            </a:r>
            <a:endParaRPr lang="en-US" sz="4000" b="1" kern="10" dirty="0">
              <a:solidFill>
                <a:srgbClr val="0000FF"/>
              </a:solidFill>
              <a:effectLst>
                <a:outerShdw dist="183162" dir="19578596" algn="ctr" rotWithShape="0">
                  <a:srgbClr val="66CCFF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55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Xích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5" descr="Copy of VeQuocDoanGiaDin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762000"/>
            <a:ext cx="4343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77391251770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77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Đội</a:t>
            </a:r>
            <a:r>
              <a:rPr lang="en-US" b="1" dirty="0"/>
              <a:t> du </a:t>
            </a:r>
            <a:r>
              <a:rPr lang="en-US" b="1" dirty="0" err="1"/>
              <a:t>kích</a:t>
            </a:r>
            <a:r>
              <a:rPr lang="en-US" b="1" dirty="0"/>
              <a:t> Ba </a:t>
            </a:r>
            <a:r>
              <a:rPr lang="en-US" b="1" dirty="0" err="1"/>
              <a:t>Tơ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du </a:t>
            </a:r>
            <a:r>
              <a:rPr lang="en-US" b="1" dirty="0" err="1"/>
              <a:t>kích</a:t>
            </a:r>
            <a:r>
              <a:rPr lang="en-US" b="1" dirty="0"/>
              <a:t> </a:t>
            </a:r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Sơn</a:t>
            </a:r>
            <a:endParaRPr lang="en-US" b="1" dirty="0"/>
          </a:p>
        </p:txBody>
      </p:sp>
      <p:pic>
        <p:nvPicPr>
          <p:cNvPr id="4" name="Picture 4" descr="doi_du_kich_ba_to_500_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32"/>
            <a:ext cx="4579636" cy="35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u_kich_bac_son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8" y="533400"/>
            <a:ext cx="4565072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1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152400" y="218209"/>
            <a:ext cx="3886200" cy="2209800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-76200" y="1841500"/>
            <a:ext cx="9220200" cy="4343400"/>
          </a:xfrm>
          <a:prstGeom prst="wedgeEllipseCallout">
            <a:avLst>
              <a:gd name="adj1" fmla="val 48708"/>
              <a:gd name="adj2" fmla="val 531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? Do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4724400" y="64077"/>
            <a:ext cx="4114800" cy="201930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-61686" y="1765301"/>
            <a:ext cx="9109364" cy="4419599"/>
          </a:xfrm>
          <a:prstGeom prst="wedgeEllipseCallout">
            <a:avLst>
              <a:gd name="adj1" fmla="val -50046"/>
              <a:gd name="adj2" fmla="val 540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22/12/1944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 Ban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( 3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7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VNtuyentruyenGP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887" y="2490788"/>
            <a:ext cx="5508164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( 25/12/1944 )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( 26/12/1944 )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0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365</TotalTime>
  <Words>1027</Words>
  <Application>Microsoft Office PowerPoint</Application>
  <PresentationFormat>On-screen Show (4:3)</PresentationFormat>
  <Paragraphs>96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.VnArial NarrowH</vt:lpstr>
      <vt:lpstr>.VnTime</vt:lpstr>
      <vt:lpstr>.VnTimeH</vt:lpstr>
      <vt:lpstr>Arial</vt:lpstr>
      <vt:lpstr>Garamond</vt:lpstr>
      <vt:lpstr>Times New Roman</vt:lpstr>
      <vt:lpstr>Organic</vt:lpstr>
      <vt:lpstr>CorelDRAW</vt:lpstr>
      <vt:lpstr>Giáo dục Quốc phòng – An ninh 10</vt:lpstr>
      <vt:lpstr>PowerPoint Presentation</vt:lpstr>
      <vt:lpstr>Mục tiêu bài học</vt:lpstr>
      <vt:lpstr>I. Lịch sử, truyền thống Quân đội và Công an nhân dân Việt Nam</vt:lpstr>
      <vt:lpstr>Đội tự vệ công nông và đội Xích vệ đỏ</vt:lpstr>
      <vt:lpstr>Đội du kích Ba Tơ và du kích Bắc Sơn</vt:lpstr>
      <vt:lpstr>PowerPoint Presentation</vt:lpstr>
      <vt:lpstr>Đội Việt Nam tuyên truyền giải phóng Quân</vt:lpstr>
      <vt:lpstr>Những chiến công đầu tiên</vt:lpstr>
      <vt:lpstr>PowerPoint Presentation</vt:lpstr>
      <vt:lpstr>b. Thời kỳ xây dựng, trưởng thành và chiến thắng trong hai cuộc kháng chiến chống thực dân Pháp và đế quốc Mĩ xâm lược :</vt:lpstr>
      <vt:lpstr>PowerPoint Presentation</vt:lpstr>
      <vt:lpstr>Tháng 11/1945</vt:lpstr>
      <vt:lpstr>PowerPoint Presentation</vt:lpstr>
      <vt:lpstr>PowerPoint Presentation</vt:lpstr>
      <vt:lpstr>QUÁ TRÌNH CHIẾN ĐẤU VÀ CHIẾN THẮNG</vt:lpstr>
      <vt:lpstr>Chiến dịch Việt Bắc – Thu Đông 1947</vt:lpstr>
      <vt:lpstr>Chiến dịch biên giới năm 1950</vt:lpstr>
      <vt:lpstr>Chiến dịch Tây Bắc- Thượng Lào 1952-1953</vt:lpstr>
      <vt:lpstr>PowerPoint Presentation</vt:lpstr>
      <vt:lpstr>PowerPoint Presentation</vt:lpstr>
      <vt:lpstr>PowerPoint Presentation</vt:lpstr>
      <vt:lpstr>* THỜI KỲ KHÁNG CHIẾN CHỐNG MĨ ( 1954 – 1975 )</vt:lpstr>
      <vt:lpstr>Những chiến thắng lớn có ý nghĩa quan trọng trong thời kỳ này</vt:lpstr>
      <vt:lpstr>Quân và dân miền Bắc chống chiến tranh phá hoại của đế quốc Mĩ</vt:lpstr>
      <vt:lpstr>Chiến dịch Tây Nguyên 1975</vt:lpstr>
      <vt:lpstr>Chiến dịch Huế - Đà Nẵng</vt:lpstr>
      <vt:lpstr>PowerPoint Presentation</vt:lpstr>
      <vt:lpstr>PowerPoint Presentation</vt:lpstr>
      <vt:lpstr>PowerPoint Presentation</vt:lpstr>
      <vt:lpstr>PowerPoint Presentation</vt:lpstr>
      <vt:lpstr>Một số hình ảnh về tội ác chiến tranh của Mĩ và chính quyền Việt Nam Cộng Hòa ( ngụy quyền )</vt:lpstr>
      <vt:lpstr>PowerPoint Presentation</vt:lpstr>
      <vt:lpstr>PowerPoint Presentation</vt:lpstr>
      <vt:lpstr>PowerPoint Presentation</vt:lpstr>
      <vt:lpstr>PowerPoint Presentation</vt:lpstr>
      <vt:lpstr>* THỜI KỲ XÂY DỰNG VÀ BẢO VỆ TỔ QUỐC VIỆT NAM XÃ HỘI CHỦ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ThangLongITC</dc:creator>
  <cp:lastModifiedBy>cang van</cp:lastModifiedBy>
  <cp:revision>84</cp:revision>
  <dcterms:created xsi:type="dcterms:W3CDTF">2013-03-18T04:04:46Z</dcterms:created>
  <dcterms:modified xsi:type="dcterms:W3CDTF">2021-08-31T15:32:03Z</dcterms:modified>
</cp:coreProperties>
</file>